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76" r:id="rId2"/>
    <p:sldId id="890" r:id="rId3"/>
    <p:sldId id="897" r:id="rId4"/>
    <p:sldId id="628" r:id="rId5"/>
    <p:sldId id="386" r:id="rId6"/>
    <p:sldId id="383" r:id="rId7"/>
    <p:sldId id="384" r:id="rId8"/>
    <p:sldId id="920" r:id="rId9"/>
    <p:sldId id="917" r:id="rId10"/>
    <p:sldId id="390" r:id="rId11"/>
    <p:sldId id="389" r:id="rId12"/>
    <p:sldId id="916" r:id="rId13"/>
    <p:sldId id="908" r:id="rId14"/>
    <p:sldId id="402" r:id="rId15"/>
    <p:sldId id="906" r:id="rId16"/>
    <p:sldId id="393" r:id="rId17"/>
    <p:sldId id="385" r:id="rId18"/>
    <p:sldId id="918" r:id="rId19"/>
    <p:sldId id="919" r:id="rId20"/>
    <p:sldId id="391" r:id="rId21"/>
    <p:sldId id="392" r:id="rId22"/>
    <p:sldId id="899" r:id="rId23"/>
    <p:sldId id="902" r:id="rId24"/>
    <p:sldId id="922" r:id="rId25"/>
    <p:sldId id="907" r:id="rId26"/>
    <p:sldId id="915" r:id="rId27"/>
    <p:sldId id="914" r:id="rId28"/>
    <p:sldId id="909" r:id="rId29"/>
    <p:sldId id="911" r:id="rId30"/>
    <p:sldId id="910" r:id="rId31"/>
    <p:sldId id="912" r:id="rId32"/>
    <p:sldId id="921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42E4D-44FA-4853-8CF7-938F2AED9C5E}">
          <p14:sldIdLst>
            <p14:sldId id="376"/>
            <p14:sldId id="890"/>
            <p14:sldId id="897"/>
            <p14:sldId id="628"/>
            <p14:sldId id="386"/>
            <p14:sldId id="383"/>
            <p14:sldId id="384"/>
            <p14:sldId id="920"/>
            <p14:sldId id="917"/>
            <p14:sldId id="390"/>
            <p14:sldId id="389"/>
            <p14:sldId id="916"/>
            <p14:sldId id="908"/>
            <p14:sldId id="402"/>
            <p14:sldId id="906"/>
            <p14:sldId id="393"/>
            <p14:sldId id="385"/>
            <p14:sldId id="918"/>
            <p14:sldId id="919"/>
            <p14:sldId id="391"/>
            <p14:sldId id="392"/>
            <p14:sldId id="899"/>
            <p14:sldId id="902"/>
            <p14:sldId id="922"/>
            <p14:sldId id="907"/>
            <p14:sldId id="915"/>
            <p14:sldId id="914"/>
            <p14:sldId id="909"/>
            <p14:sldId id="911"/>
            <p14:sldId id="910"/>
            <p14:sldId id="912"/>
            <p14:sldId id="9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90216" autoAdjust="0"/>
  </p:normalViewPr>
  <p:slideViewPr>
    <p:cSldViewPr snapToGrid="0">
      <p:cViewPr>
        <p:scale>
          <a:sx n="125" d="100"/>
          <a:sy n="125" d="100"/>
        </p:scale>
        <p:origin x="1074" y="-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458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r>
                  <a:rPr lang="en-US" dirty="0"/>
                  <a:t> and dividing by the mini-batch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:r>
                  <a:rPr lang="en-US" b="0" i="0">
                    <a:latin typeface="Cambria Math" panose="02040503050406030204" pitchFamily="18" charset="0"/>
                  </a:rPr>
                  <a:t>𝜇_ℬ</a:t>
                </a:r>
                <a:r>
                  <a:rPr lang="en-US" dirty="0"/>
                  <a:t> and dividing by the mini-batch 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 ̂_𝑖←(</a:t>
                </a:r>
                <a:r>
                  <a:rPr lang="en-US" i="0">
                    <a:latin typeface="Cambria Math" panose="02040503050406030204" pitchFamily="18" charset="0"/>
                  </a:rPr>
                  <a:t>𝑥_𝑖−</a:t>
                </a:r>
                <a:r>
                  <a:rPr lang="en-US" b="0" i="0">
                    <a:latin typeface="Cambria Math" panose="02040503050406030204" pitchFamily="18" charset="0"/>
                  </a:rPr>
                  <a:t>𝜇_ℬ)/√(𝜎_ℬ^2+𝜖)</a:t>
                </a:r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763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 (use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r>
              <a:rPr lang="en-US" dirty="0"/>
              <a:t>Data Preprocessing (images: subtract mean)</a:t>
            </a:r>
          </a:p>
          <a:p>
            <a:r>
              <a:rPr lang="en-US" dirty="0"/>
              <a:t>Weight Initialization (use Xavier </a:t>
            </a:r>
            <a:r>
              <a:rPr lang="en-US" dirty="0" err="1"/>
              <a:t>init</a:t>
            </a:r>
            <a:r>
              <a:rPr lang="en-US" dirty="0"/>
              <a:t>)</a:t>
            </a:r>
          </a:p>
          <a:p>
            <a:r>
              <a:rPr lang="en-US" dirty="0"/>
              <a:t>Batch Normalization (use)</a:t>
            </a:r>
          </a:p>
          <a:p>
            <a:r>
              <a:rPr lang="en-US" dirty="0"/>
              <a:t>Babysitting the Learning process</a:t>
            </a:r>
          </a:p>
          <a:p>
            <a:r>
              <a:rPr lang="en-US" dirty="0"/>
              <a:t>Hyperparameter Optimization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974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Depending on the type of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:r>
                  <a:rPr lang="en-US" b="0" i="0">
                    <a:latin typeface="Cambria Math" panose="02040503050406030204" pitchFamily="18" charset="0"/>
                  </a:rPr>
                  <a:t>𝑦=𝑓(𝑥)</a:t>
                </a:r>
                <a:endParaRPr lang="en-US" dirty="0"/>
              </a:p>
              <a:p>
                <a:r>
                  <a:rPr lang="en-US" dirty="0"/>
                  <a:t>Depending on the type of output </a:t>
                </a:r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646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variants: step, sigmoid, tanh, </a:t>
            </a:r>
            <a:r>
              <a:rPr lang="en-US" dirty="0" err="1"/>
              <a:t>ReLU</a:t>
            </a:r>
            <a:r>
              <a:rPr lang="en-US" dirty="0"/>
              <a:t>, leaky-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PReLU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, Swish…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121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classification, the output is a list of probabilities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609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weight matrix,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:r>
                  <a:rPr lang="en-US" b="1" i="0">
                    <a:latin typeface="Cambria Math" panose="02040503050406030204" pitchFamily="18" charset="0"/>
                  </a:rPr>
                  <a:t>𝐡</a:t>
                </a:r>
                <a:r>
                  <a:rPr lang="en-US" b="0" i="0">
                    <a:latin typeface="Cambria Math" panose="02040503050406030204" pitchFamily="18" charset="0"/>
                  </a:rPr>
                  <a:t>_𝑖=𝑓(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b="0" i="0" dirty="0">
                    <a:latin typeface="Cambria Math" panose="02040503050406030204" pitchFamily="18" charset="0"/>
                  </a:rPr>
                  <a:t>⋅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𝐡</a:t>
                </a:r>
                <a:r>
                  <a:rPr lang="en-US" b="0" i="0" dirty="0">
                    <a:latin typeface="Cambria Math" panose="02040503050406030204" pitchFamily="18" charset="0"/>
                  </a:rPr>
                  <a:t>_(𝑖</a:t>
                </a:r>
                <a:r>
                  <a:rPr lang="en-US" i="0" dirty="0">
                    <a:latin typeface="Cambria Math" panose="02040503050406030204" pitchFamily="18" charset="0"/>
                  </a:rPr>
                  <a:t>−1</a:t>
                </a:r>
                <a:r>
                  <a:rPr lang="en-US" b="0" i="0" dirty="0">
                    <a:latin typeface="Cambria Math" panose="02040503050406030204" pitchFamily="18" charset="0"/>
                  </a:rPr>
                  <a:t>) )</a:t>
                </a:r>
                <a:r>
                  <a:rPr lang="en-US" b="0" i="0">
                    <a:latin typeface="Cambria Math" panose="02040503050406030204" pitchFamily="18" charset="0"/>
                  </a:rPr>
                  <a:t>+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, where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weight matrix, and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3486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the input (image)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be the correct 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: the NN with params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:r>
                  <a:rPr lang="en-US" b="0" i="0">
                    <a:latin typeface="Cambria Math" panose="02040503050406030204" pitchFamily="18" charset="0"/>
                  </a:rPr>
                  <a:t>𝑓_𝜃 (𝑥)=𝑦</a:t>
                </a:r>
                <a:endParaRPr lang="en-US" dirty="0"/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</a:t>
                </a:r>
                <a:r>
                  <a:rPr lang="en-US" dirty="0"/>
                  <a:t>: the input (image)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:r>
                  <a:rPr lang="en-US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to be the correct prediction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𝑓_𝜃</a:t>
                </a:r>
                <a:r>
                  <a:rPr lang="en-US" dirty="0"/>
                  <a:t>: the NN with params </a:t>
                </a:r>
                <a:r>
                  <a:rPr lang="en-US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205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Pred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now contains a 1000 dimensional vector containing the class logits for the 1000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(i.e., if you wanted to convert this to a probability vector, you would apply the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softmax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operator to this vector). To find the highest likelihood class, we simply take the index of maximum value in this vector, and we can look this up in a list of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to find the corresponding label.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Loss(</a:t>
                </a:r>
                <a:r>
                  <a:rPr lang="en-US" i="0">
                    <a:latin typeface="Cambria Math" panose="02040503050406030204" pitchFamily="18" charset="0"/>
                  </a:rPr>
                  <a:t>𝑥+𝛿</a:t>
                </a:r>
                <a:r>
                  <a:rPr lang="en-US" b="0" i="0">
                    <a:latin typeface="Cambria Math" panose="02040503050406030204" pitchFamily="18" charset="0"/>
                  </a:rPr>
                  <a:t>,𝑦;𝜃)=log⁡∑_𝑖▒exp⁡〖ℎ_𝜃 (𝑥+𝛿)_𝑖−</a:t>
                </a:r>
                <a:r>
                  <a:rPr lang="en-US" i="0">
                    <a:latin typeface="Cambria Math" panose="02040503050406030204" pitchFamily="18" charset="0"/>
                  </a:rPr>
                  <a:t>ℎ_𝜃 (𝑥)_</a:t>
                </a:r>
                <a:r>
                  <a:rPr lang="en-US" b="0" i="0">
                    <a:latin typeface="Cambria Math" panose="02040503050406030204" pitchFamily="18" charset="0"/>
                  </a:rPr>
                  <a:t>𝑦 〗 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9678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 a dataset of images and labels</a:t>
            </a:r>
          </a:p>
          <a:p>
            <a:r>
              <a:rPr lang="en-US" dirty="0"/>
              <a:t>Use Machine Learning to train an image classifier</a:t>
            </a:r>
          </a:p>
          <a:p>
            <a:r>
              <a:rPr lang="en-US" dirty="0"/>
              <a:t>Evaluate the classifier on test images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0766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dirty="0"/>
                  <a:t> 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𝐹𝑁)</a:t>
                </a:r>
                <a:r>
                  <a:rPr lang="en-US" dirty="0"/>
                  <a:t> Precision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𝐹𝑃)</a:t>
                </a:r>
                <a:r>
                  <a:rPr lang="en-US" dirty="0"/>
                  <a:t> Accuracy = </a:t>
                </a:r>
                <a:r>
                  <a:rPr lang="en-US" sz="1200" b="0" i="0">
                    <a:latin typeface="Cambria Math" panose="02040503050406030204" pitchFamily="18" charset="0"/>
                  </a:rPr>
                  <a:t>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𝑇𝑁)/(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𝑇𝑃+𝑇𝑁</a:t>
                </a:r>
                <a:r>
                  <a:rPr lang="en-US" sz="1200" b="0" i="0">
                    <a:latin typeface="Cambria Math" panose="02040503050406030204" pitchFamily="18" charset="0"/>
                  </a:rPr>
                  <a:t>+𝐹𝑃+𝐹𝑁)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3440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9C22-43DB-4CF1-9478-5B5914CD6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14959"/>
            <a:ext cx="7772400" cy="1470025"/>
          </a:xfrm>
        </p:spPr>
        <p:txBody>
          <a:bodyPr/>
          <a:lstStyle/>
          <a:p>
            <a:r>
              <a:rPr lang="en-US" dirty="0"/>
              <a:t>L3 Introduction to Machine Learning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F0A68-9DF3-4C69-98DF-06276D6EC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456583"/>
            <a:ext cx="6400800" cy="1752600"/>
          </a:xfrm>
        </p:spPr>
        <p:txBody>
          <a:bodyPr/>
          <a:lstStyle/>
          <a:p>
            <a:r>
              <a:rPr lang="en-US" dirty="0"/>
              <a:t>Z. Gu 2021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3021-74D3-4F09-91B6-CABEF5E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C03966-D6FD-4DDD-A95C-2C7993E51B97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2050" name="Picture 2" descr="Reading, learning, scientific, book, experiment, ai, robot icon - Download on Iconfinder">
            <a:extLst>
              <a:ext uri="{FF2B5EF4-FFF2-40B4-BE49-F238E27FC236}">
                <a16:creationId xmlns:a16="http://schemas.microsoft.com/office/drawing/2014/main" id="{B4516E33-3B5B-46A6-AEA4-8DE0B274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3645024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4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EF7F-2394-45AC-B5A3-4DE8026B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Fully-Connected NNs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params to learn at </a:t>
                </a:r>
                <a:r>
                  <a:rPr lang="en-US" dirty="0" err="1"/>
                  <a:t>i-th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(We will discuss CNNs with much fewer params in the next lecture)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  <a:blipFill>
                <a:blip r:embed="rId3"/>
                <a:stretch>
                  <a:fillRect l="-2934" t="-142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DF130-A433-4E21-855B-5355B317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3A95D82-937C-448A-AA6B-2CEF2E28FC7E}"/>
              </a:ext>
            </a:extLst>
          </p:cNvPr>
          <p:cNvSpPr/>
          <p:nvPr/>
        </p:nvSpPr>
        <p:spPr>
          <a:xfrm>
            <a:off x="4644008" y="1752379"/>
            <a:ext cx="4423792" cy="43296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C1650-D5A2-4985-87BB-8D5DECEE405E}"/>
              </a:ext>
            </a:extLst>
          </p:cNvPr>
          <p:cNvSpPr txBox="1"/>
          <p:nvPr/>
        </p:nvSpPr>
        <p:spPr>
          <a:xfrm>
            <a:off x="6508219" y="6082056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3-layer NN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2977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3CF-5080-47A2-A8C7-2FF067EF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Example: Two-Layer Fully-Connected NN for Solving XOR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E2C1-8603-4C78-9ABC-9D96BD24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094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NN consists of one input, one hidden, and one output layer, with sigmoid activations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67CE7-9DA1-4482-B2D6-84D50BA9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9599631-D24C-4F5F-BADE-7B58E66B52F0}"/>
              </a:ext>
            </a:extLst>
          </p:cNvPr>
          <p:cNvSpPr/>
          <p:nvPr/>
        </p:nvSpPr>
        <p:spPr>
          <a:xfrm>
            <a:off x="251520" y="2204864"/>
            <a:ext cx="3357843" cy="2566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32D62BD-881E-47B8-9714-3D62AC8C7AFE}"/>
              </a:ext>
            </a:extLst>
          </p:cNvPr>
          <p:cNvSpPr/>
          <p:nvPr/>
        </p:nvSpPr>
        <p:spPr>
          <a:xfrm>
            <a:off x="3798055" y="2788140"/>
            <a:ext cx="3912367" cy="3158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34C8C26-136B-43F9-91F9-98C161217B01}"/>
              </a:ext>
            </a:extLst>
          </p:cNvPr>
          <p:cNvSpPr txBox="1"/>
          <p:nvPr/>
        </p:nvSpPr>
        <p:spPr>
          <a:xfrm>
            <a:off x="7188473" y="3772370"/>
            <a:ext cx="1848485" cy="624205"/>
          </a:xfrm>
          <a:prstGeom prst="rect">
            <a:avLst/>
          </a:prstGeom>
          <a:ln w="9524">
            <a:solidFill>
              <a:srgbClr val="99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2482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2 hidden units with  sigmoid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B83E35A2-E405-4318-9460-C885FA461BE8}"/>
              </a:ext>
            </a:extLst>
          </p:cNvPr>
          <p:cNvSpPr txBox="1"/>
          <p:nvPr/>
        </p:nvSpPr>
        <p:spPr>
          <a:xfrm>
            <a:off x="7063424" y="5081685"/>
            <a:ext cx="1848485" cy="624205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3371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output unit with  sigmoid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</a:t>
            </a:r>
            <a:endParaRPr sz="14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639" r="-2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639" r="-1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639" r="-5000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01639" r="-2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01639" r="-1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01639" r="-500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201639" r="-2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201639" r="-1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201639" r="-500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301639" r="-2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301639" r="-1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301639" r="-500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401639" r="-2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401639" r="-1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401639" r="-50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299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449D-259C-4E3A-B4B1-1276696F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5E46D-DFA2-4835-92AF-236EF544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3496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A60D6-5741-4B52-A1A3-3A40A5F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C8E3A26-19CB-425D-8618-13FDAC6765D5}"/>
              </a:ext>
            </a:extLst>
          </p:cNvPr>
          <p:cNvSpPr/>
          <p:nvPr/>
        </p:nvSpPr>
        <p:spPr>
          <a:xfrm>
            <a:off x="210875" y="3429000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811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AF63-3BCB-42BE-AC12-6A14255A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  <a:blipFill>
                <a:blip r:embed="rId3"/>
                <a:stretch>
                  <a:fillRect l="-1471" t="-2384" r="-8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4475-4420-4AF6-B00A-CCEC42DD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949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3FC6-1071-405D-80EF-80ADA726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56" y="274638"/>
            <a:ext cx="8082643" cy="868362"/>
          </a:xfrm>
        </p:spPr>
        <p:txBody>
          <a:bodyPr/>
          <a:lstStyle/>
          <a:p>
            <a:r>
              <a:rPr lang="en-US" sz="3600" dirty="0"/>
              <a:t>Cross-Entropy Loss for Multi-Class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from 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3"/>
                <a:stretch>
                  <a:fillRect l="-1037" t="-2227" r="-19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D7EC4-68A7-4889-B836-512F9CF9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F558EA5-2B81-4629-9F54-6F242D93F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07425" y="0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48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F6D6-916B-4D41-B957-7DACA77A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Cross-Entropy Loss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  <a:blipFill>
                <a:blip r:embed="rId2"/>
                <a:stretch>
                  <a:fillRect l="-889" t="-3795" r="-3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F1D31-FC58-4817-921F-35A3E93A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B4804-117A-466E-BE07-99854FC99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56" y="4026245"/>
            <a:ext cx="3949616" cy="20805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9932DA-EAE2-4857-A766-307C5796DA4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 bwMode="auto">
          <a:xfrm flipV="1">
            <a:off x="4345119" y="5066520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45A98F8-B4A8-4545-9A5F-248E4E8D6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40" y="3789040"/>
            <a:ext cx="4081079" cy="2554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01078E-E880-40CD-BFF7-1ECEB163EB74}"/>
              </a:ext>
            </a:extLst>
          </p:cNvPr>
          <p:cNvSpPr txBox="1"/>
          <p:nvPr/>
        </p:nvSpPr>
        <p:spPr>
          <a:xfrm>
            <a:off x="1373967" y="6345369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D3FB94-87C6-401C-BFE1-059F95BEDEF5}"/>
              </a:ext>
            </a:extLst>
          </p:cNvPr>
          <p:cNvSpPr txBox="1"/>
          <p:nvPr/>
        </p:nvSpPr>
        <p:spPr>
          <a:xfrm>
            <a:off x="6200800" y="6344001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FE6D1C-8622-4BF9-9E3D-1C6303369EA0}"/>
              </a:ext>
            </a:extLst>
          </p:cNvPr>
          <p:cNvSpPr/>
          <p:nvPr/>
        </p:nvSpPr>
        <p:spPr bwMode="auto">
          <a:xfrm>
            <a:off x="7437664" y="5404888"/>
            <a:ext cx="563336" cy="5470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95DA1-144E-4D97-9782-316E0E065AA0}"/>
              </a:ext>
            </a:extLst>
          </p:cNvPr>
          <p:cNvSpPr txBox="1"/>
          <p:nvPr/>
        </p:nvSpPr>
        <p:spPr>
          <a:xfrm>
            <a:off x="7995441" y="5444570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label</a:t>
            </a:r>
            <a:endParaRPr lang="en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6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BDD8-CE80-42B4-8FAD-E1295CA2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 CV Task: Multi-Class Image Classification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06773-9EA6-4F94-B2B7-424A6333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0294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49320-297C-4E17-A48E-257EA324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4D8BE-51C6-4C4F-A402-622BF49030E2}"/>
              </a:ext>
            </a:extLst>
          </p:cNvPr>
          <p:cNvSpPr/>
          <p:nvPr/>
        </p:nvSpPr>
        <p:spPr bwMode="auto">
          <a:xfrm>
            <a:off x="2428494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A0C3EF-D684-4FDD-86A2-DE7C87131092}"/>
              </a:ext>
            </a:extLst>
          </p:cNvPr>
          <p:cNvSpPr/>
          <p:nvPr/>
        </p:nvSpPr>
        <p:spPr bwMode="auto">
          <a:xfrm>
            <a:off x="4517201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/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0FD8A55C-938E-4C0B-9E1F-8BD72EE31002}"/>
              </a:ext>
            </a:extLst>
          </p:cNvPr>
          <p:cNvSpPr/>
          <p:nvPr/>
        </p:nvSpPr>
        <p:spPr bwMode="auto">
          <a:xfrm>
            <a:off x="7788296" y="4126307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9E09A-A059-4A11-8978-515AB8885EB3}"/>
              </a:ext>
            </a:extLst>
          </p:cNvPr>
          <p:cNvSpPr txBox="1"/>
          <p:nvPr/>
        </p:nvSpPr>
        <p:spPr>
          <a:xfrm>
            <a:off x="7986717" y="4952230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EB35F-AD90-47D2-86C7-E9DB0E654042}"/>
              </a:ext>
            </a:extLst>
          </p:cNvPr>
          <p:cNvCxnSpPr>
            <a:endCxn id="6" idx="1"/>
          </p:cNvCxnSpPr>
          <p:nvPr/>
        </p:nvCxnSpPr>
        <p:spPr bwMode="auto">
          <a:xfrm flipV="1">
            <a:off x="1916737" y="5169070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5B5D25-AB42-4D62-8760-12B4D69929CD}"/>
              </a:ext>
            </a:extLst>
          </p:cNvPr>
          <p:cNvCxnSpPr/>
          <p:nvPr/>
        </p:nvCxnSpPr>
        <p:spPr bwMode="auto">
          <a:xfrm flipV="1">
            <a:off x="4012670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DAE9C3-4EA9-4A26-BBB0-4F9EE1B31203}"/>
              </a:ext>
            </a:extLst>
          </p:cNvPr>
          <p:cNvCxnSpPr/>
          <p:nvPr/>
        </p:nvCxnSpPr>
        <p:spPr bwMode="auto">
          <a:xfrm flipV="1">
            <a:off x="6101377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FBD05636-0333-4183-8673-9B74A9F3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3" y="4436296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1EDBBCD9-0F9F-4136-9737-B7D8239E7983}"/>
              </a:ext>
            </a:extLst>
          </p:cNvPr>
          <p:cNvSpPr/>
          <p:nvPr/>
        </p:nvSpPr>
        <p:spPr bwMode="auto">
          <a:xfrm rot="5400000">
            <a:off x="3073380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BC03EDE-1C73-430D-9F9A-C1085208AB3F}"/>
              </a:ext>
            </a:extLst>
          </p:cNvPr>
          <p:cNvSpPr/>
          <p:nvPr/>
        </p:nvSpPr>
        <p:spPr bwMode="auto">
          <a:xfrm rot="5400000">
            <a:off x="5179982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48CC4-1AEA-4B86-BC5B-A5C59FEF7CE5}"/>
              </a:ext>
            </a:extLst>
          </p:cNvPr>
          <p:cNvSpPr txBox="1"/>
          <p:nvPr/>
        </p:nvSpPr>
        <p:spPr>
          <a:xfrm>
            <a:off x="1995091" y="595676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E9AAC-11DB-446A-ABC5-D11744BD171E}"/>
              </a:ext>
            </a:extLst>
          </p:cNvPr>
          <p:cNvSpPr txBox="1"/>
          <p:nvPr/>
        </p:nvSpPr>
        <p:spPr>
          <a:xfrm>
            <a:off x="4799042" y="5988640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416979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3609-8A19-4E60-829C-8E630793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868362"/>
          </a:xfrm>
        </p:spPr>
        <p:txBody>
          <a:bodyPr/>
          <a:lstStyle/>
          <a:p>
            <a:r>
              <a:rPr lang="en-US" sz="3600" dirty="0"/>
              <a:t>Binary Classification Metrics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6E65-5BCC-4A72-A004-977D7E8F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1142999"/>
            <a:ext cx="5832648" cy="549008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for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TP: a sick person is diagnosed as sick</a:t>
            </a:r>
          </a:p>
          <a:p>
            <a:pPr lvl="1"/>
            <a:r>
              <a:rPr lang="en-US" dirty="0"/>
              <a:t>TN: a healthy person is diagnosed as healthy</a:t>
            </a:r>
            <a:endParaRPr lang="en-SE" dirty="0"/>
          </a:p>
          <a:p>
            <a:pPr lvl="1"/>
            <a:r>
              <a:rPr lang="en-US" dirty="0"/>
              <a:t>FP: a healthy person is misdiagnosed as sick</a:t>
            </a:r>
            <a:endParaRPr lang="en-SE" dirty="0"/>
          </a:p>
          <a:p>
            <a:pPr lvl="1"/>
            <a:r>
              <a:rPr lang="en-US" dirty="0"/>
              <a:t>FN: a sick person is misdiagnosed as healthy</a:t>
            </a:r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824F1-1892-45A9-BC5A-A524DE9C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FE5AFF0-6C1A-480B-B6C9-5145B66A91F9}"/>
              </a:ext>
            </a:extLst>
          </p:cNvPr>
          <p:cNvSpPr/>
          <p:nvPr/>
        </p:nvSpPr>
        <p:spPr>
          <a:xfrm>
            <a:off x="5958710" y="879690"/>
            <a:ext cx="3183448" cy="5753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9257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EC1-732E-4480-A290-E04B04AB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380" y="1013461"/>
                <a:ext cx="8557260" cy="380999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100+700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100+200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The classier catches 33.3% of all the positive cases.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Recall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Recall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.333∗.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.333+.125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700+9000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misclassifies 7.2% of the negative cases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100+9000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100+9000+700+200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makes the correct prediction 91% percent of the time</a:t>
                </a:r>
              </a:p>
              <a:p>
                <a:r>
                  <a:rPr lang="en-US" dirty="0"/>
                  <a:t>Positive correlation between TPR vs. FPR; Unpredictable correlation between precision vs. recall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380" y="1013461"/>
                <a:ext cx="8557260" cy="3809999"/>
              </a:xfrm>
              <a:blipFill>
                <a:blip r:embed="rId3"/>
                <a:stretch>
                  <a:fillRect l="-499" t="-96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DD951-7057-4752-8D97-510A4CE5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A29AE-7251-4E17-83F5-83E09FF71318}"/>
              </a:ext>
            </a:extLst>
          </p:cNvPr>
          <p:cNvSpPr txBox="1"/>
          <p:nvPr/>
        </p:nvSpPr>
        <p:spPr>
          <a:xfrm>
            <a:off x="2024844" y="6604084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3DFB-04D5-4304-8254-8D975991C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251" y="4457362"/>
            <a:ext cx="4906792" cy="21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92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EDC1-C742-4E8A-B08E-DC13127A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C0471-B2DD-416A-A3A8-63A9EBA8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C9FB6-F5DC-4E94-9F0C-9DE7491D9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09" y="5102731"/>
            <a:ext cx="6206582" cy="1549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</a:t>
                </a:r>
                <a:r>
                  <a:rPr lang="en-US" kern="0"/>
                  <a:t>is ill-defined)</a:t>
                </a:r>
                <a:endParaRPr lang="en-US" kern="0" dirty="0"/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00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 The classier catches 0% of all the positive cases.</a:t>
                </a:r>
              </a:p>
              <a:p>
                <a:r>
                  <a:rPr lang="en-US" kern="0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9700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misclassifies 0% of the negative cases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9700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9700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00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i="1" kern="0" smtClean="0">
                        <a:latin typeface="Cambria Math" panose="02040503050406030204" pitchFamily="18" charset="0"/>
                      </a:rPr>
                      <m:t>97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very accurate for a rare disease (declare everyone to be healthy), but not very useful</a:t>
                </a:r>
                <a:endParaRPr lang="en-US" kern="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blipFill>
                <a:blip r:embed="rId3"/>
                <a:stretch>
                  <a:fillRect l="-639" t="-10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47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2016-0550-46B1-8699-CC5D464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B4724-CC96-4B77-B285-C827859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791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outputs.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learning).</a:t>
            </a:r>
          </a:p>
          <a:p>
            <a:pPr lvl="2"/>
            <a:r>
              <a:rPr lang="en-US" dirty="0"/>
              <a:t>Parametric UL (e.g., Gaussian Mixture Models)</a:t>
            </a:r>
          </a:p>
          <a:p>
            <a:pPr lvl="2"/>
            <a:r>
              <a:rPr lang="en-US" dirty="0"/>
              <a:t>Non-parametric UL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4775-350A-4154-A04E-986C9960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924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EF1FA85-3C22-43BB-B3EE-C28EF6FB0CC8}"/>
              </a:ext>
            </a:extLst>
          </p:cNvPr>
          <p:cNvGrpSpPr/>
          <p:nvPr/>
        </p:nvGrpSpPr>
        <p:grpSpPr>
          <a:xfrm>
            <a:off x="2590322" y="3573751"/>
            <a:ext cx="4267678" cy="3200759"/>
            <a:chOff x="966562" y="1185912"/>
            <a:chExt cx="7025260" cy="526894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AD29457-C657-4339-9D4D-7C5074E21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C94E44-AC78-4031-B8AC-2EB9E704CB9A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CC3F16-D8BF-4747-8884-D327E27F9F67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E5F6B8-FC96-40CA-A3D7-8D3E010ADE99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04573-F36F-47B7-A5EA-B8B2782BBDBB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80BD43-ED20-4C21-93F8-911F87A0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1459" y="1146296"/>
                <a:ext cx="8229600" cy="2755144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Binary classification results typically depend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e.g., a medical test that sets a high threshold for positive diagnosis will have both low FPR and low TPR, and vice versa</a:t>
                </a:r>
              </a:p>
              <a:p>
                <a:r>
                  <a:rPr lang="en-US" dirty="0"/>
                  <a:t>Receiver Operating Characteristic (ROC) Curve plots FPR (x-axis) vs. TPR (y-axis):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459" y="1146296"/>
                <a:ext cx="8229600" cy="2755144"/>
              </a:xfrm>
              <a:blipFill>
                <a:blip r:embed="rId3"/>
                <a:stretch>
                  <a:fillRect l="-667" t="-3097" r="-59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904D6-A80B-4D52-8242-BDA35514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5887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6F88-E062-4ACF-8E1F-8CC4B179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for Multi-Class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EC46A-ED18-442A-9694-3B74DC46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classification: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8CF38-CE45-46D8-9659-C5387326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629082BE-D042-45E1-911D-14A1CC3EA37C}"/>
              </a:ext>
            </a:extLst>
          </p:cNvPr>
          <p:cNvSpPr/>
          <p:nvPr/>
        </p:nvSpPr>
        <p:spPr>
          <a:xfrm>
            <a:off x="281054" y="2603737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F2212289-56DB-428A-8842-3775BE06D7C4}"/>
              </a:ext>
            </a:extLst>
          </p:cNvPr>
          <p:cNvSpPr/>
          <p:nvPr/>
        </p:nvSpPr>
        <p:spPr>
          <a:xfrm>
            <a:off x="2037473" y="2603724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C3B8FE19-AF95-4D44-BD7F-8C4018F2CF74}"/>
              </a:ext>
            </a:extLst>
          </p:cNvPr>
          <p:cNvSpPr/>
          <p:nvPr/>
        </p:nvSpPr>
        <p:spPr>
          <a:xfrm>
            <a:off x="1818649" y="3328273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6C5FDD98-1671-4DBF-B67A-D4F1EADC5B18}"/>
              </a:ext>
            </a:extLst>
          </p:cNvPr>
          <p:cNvSpPr/>
          <p:nvPr/>
        </p:nvSpPr>
        <p:spPr>
          <a:xfrm>
            <a:off x="1842474" y="3328273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8A2B97B1-7564-4FB2-A7B3-4336183EE1FA}"/>
              </a:ext>
            </a:extLst>
          </p:cNvPr>
          <p:cNvSpPr/>
          <p:nvPr/>
        </p:nvSpPr>
        <p:spPr>
          <a:xfrm>
            <a:off x="4135419" y="2823324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A6C7CFDD-BFEF-4EFC-9236-4B051485A665}"/>
              </a:ext>
            </a:extLst>
          </p:cNvPr>
          <p:cNvSpPr txBox="1"/>
          <p:nvPr/>
        </p:nvSpPr>
        <p:spPr>
          <a:xfrm>
            <a:off x="4301672" y="3210634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21" name="object 8">
            <a:extLst>
              <a:ext uri="{FF2B5EF4-FFF2-40B4-BE49-F238E27FC236}">
                <a16:creationId xmlns:a16="http://schemas.microsoft.com/office/drawing/2014/main" id="{3079BB53-542C-4E60-916F-FCA1BCD78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532521"/>
              </p:ext>
            </p:extLst>
          </p:nvPr>
        </p:nvGraphicFramePr>
        <p:xfrm>
          <a:off x="-16835" y="4331721"/>
          <a:ext cx="3908440" cy="1533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3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649">
                <a:tc rowSpan="2" gridSpan="2"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Prediction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4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9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41935" marR="166370" indent="-64135">
                        <a:lnSpc>
                          <a:spcPts val="1120"/>
                        </a:lnSpc>
                        <a:spcBef>
                          <a:spcPts val="72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Ground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Truth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8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object 9">
            <a:extLst>
              <a:ext uri="{FF2B5EF4-FFF2-40B4-BE49-F238E27FC236}">
                <a16:creationId xmlns:a16="http://schemas.microsoft.com/office/drawing/2014/main" id="{E75D46C1-A349-4FCA-A84B-FC685443C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29451"/>
              </p:ext>
            </p:extLst>
          </p:nvPr>
        </p:nvGraphicFramePr>
        <p:xfrm>
          <a:off x="5335429" y="4293096"/>
          <a:ext cx="3533217" cy="1611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199">
                <a:tc rowSpan="2" gridSpan="2"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Prediction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04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Positives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negative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37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48285" marR="172720" indent="-64135">
                        <a:lnSpc>
                          <a:spcPts val="1120"/>
                        </a:lnSpc>
                        <a:spcBef>
                          <a:spcPts val="82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Ground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Truth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Positives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332740" marR="80645" indent="-240029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True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positive  (TP)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211454" marR="203835" algn="ctr">
                        <a:lnSpc>
                          <a:spcPts val="1120"/>
                        </a:lnSpc>
                        <a:spcBef>
                          <a:spcPts val="49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False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negative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(FN)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99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Negative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28295" marR="24130" indent="-296545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False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positives  (FP)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24485" marR="55880" indent="-261620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True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negative  (TN)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object 10">
            <a:extLst>
              <a:ext uri="{FF2B5EF4-FFF2-40B4-BE49-F238E27FC236}">
                <a16:creationId xmlns:a16="http://schemas.microsoft.com/office/drawing/2014/main" id="{B9868EAA-A28F-46B8-9709-31BFAFA433C1}"/>
              </a:ext>
            </a:extLst>
          </p:cNvPr>
          <p:cNvSpPr/>
          <p:nvPr/>
        </p:nvSpPr>
        <p:spPr>
          <a:xfrm>
            <a:off x="5492591" y="2946919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919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1899-3B7E-478C-93A1-F92F1954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266928" cy="868362"/>
          </a:xfrm>
        </p:spPr>
        <p:txBody>
          <a:bodyPr/>
          <a:lstStyle/>
          <a:p>
            <a:r>
              <a:rPr lang="en-US" sz="3600" dirty="0"/>
              <a:t>K-Fold Cross-Validation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ADF5A-70D5-4150-B858-A1C8AC5C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Divide data into train data and test data</a:t>
            </a:r>
          </a:p>
          <a:p>
            <a:r>
              <a:rPr lang="en-US" dirty="0"/>
              <a:t>Since we cannot peek at the test data during training time, we use part of the train data for Cross-Validation:</a:t>
            </a:r>
          </a:p>
          <a:p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7E45E-76FB-42D5-872D-082FFCF5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1026" name="Picture 2" descr="K-Fold Crossvalidation">
            <a:extLst>
              <a:ext uri="{FF2B5EF4-FFF2-40B4-BE49-F238E27FC236}">
                <a16:creationId xmlns:a16="http://schemas.microsoft.com/office/drawing/2014/main" id="{DC897D6F-67AF-4FA1-8298-AAF5318D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4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04E7D-20FC-4F85-9551-FD8E29E160AA}"/>
              </a:ext>
            </a:extLst>
          </p:cNvPr>
          <p:cNvSpPr txBox="1"/>
          <p:nvPr/>
        </p:nvSpPr>
        <p:spPr>
          <a:xfrm>
            <a:off x="1412776" y="6604084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D92EEF5-80F5-4C96-8026-798C99815EAD}"/>
              </a:ext>
            </a:extLst>
          </p:cNvPr>
          <p:cNvSpPr/>
          <p:nvPr/>
        </p:nvSpPr>
        <p:spPr>
          <a:xfrm>
            <a:off x="0" y="5562600"/>
            <a:ext cx="4612521" cy="672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00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AB7D-9C2F-4094-88BB-3C908682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CB395-DAF1-48C0-880A-601856AB7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C8D08-D124-44E1-950A-125530F1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5F14F9-B4CC-4D56-B744-045D0B33A419}"/>
              </a:ext>
            </a:extLst>
          </p:cNvPr>
          <p:cNvSpPr txBox="1"/>
          <p:nvPr/>
        </p:nvSpPr>
        <p:spPr>
          <a:xfrm>
            <a:off x="1259632" y="3097854"/>
            <a:ext cx="707770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8130" marR="5080" indent="-2806065">
              <a:lnSpc>
                <a:spcPct val="100299"/>
              </a:lnSpc>
            </a:pPr>
            <a:r>
              <a:rPr sz="4800" spc="-25" dirty="0">
                <a:latin typeface="Arial"/>
                <a:cs typeface="Arial"/>
              </a:rPr>
              <a:t>Training </a:t>
            </a:r>
            <a:r>
              <a:rPr sz="4800" spc="-35" dirty="0">
                <a:latin typeface="Arial"/>
                <a:cs typeface="Arial"/>
              </a:rPr>
              <a:t>Neural </a:t>
            </a:r>
            <a:r>
              <a:rPr sz="4800" spc="45" dirty="0">
                <a:latin typeface="Arial"/>
                <a:cs typeface="Arial"/>
              </a:rPr>
              <a:t>Networks</a:t>
            </a:r>
            <a:endParaRPr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615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849B-DC2E-42D3-9E17-A260F220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Gradient at One Neuron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5534-5BDF-418C-9B2E-0B271645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DB94D-3D18-4C6F-AD74-61790B17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55B29CB-8701-4402-B62E-97350DCA035B}"/>
              </a:ext>
            </a:extLst>
          </p:cNvPr>
          <p:cNvSpPr/>
          <p:nvPr/>
        </p:nvSpPr>
        <p:spPr>
          <a:xfrm>
            <a:off x="3052393" y="201171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935230E-C172-4C30-BD3C-B71E462AF6F3}"/>
              </a:ext>
            </a:extLst>
          </p:cNvPr>
          <p:cNvSpPr/>
          <p:nvPr/>
        </p:nvSpPr>
        <p:spPr>
          <a:xfrm>
            <a:off x="778373" y="4529714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0E67D4D-2A58-4CF3-8E15-2B4C56660901}"/>
              </a:ext>
            </a:extLst>
          </p:cNvPr>
          <p:cNvSpPr/>
          <p:nvPr/>
        </p:nvSpPr>
        <p:spPr>
          <a:xfrm>
            <a:off x="3069919" y="449988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F33C3AB-E428-47CC-B919-31BB2C089114}"/>
              </a:ext>
            </a:extLst>
          </p:cNvPr>
          <p:cNvSpPr/>
          <p:nvPr/>
        </p:nvSpPr>
        <p:spPr>
          <a:xfrm>
            <a:off x="1065623" y="198774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623F607-7648-418C-92C4-3431A06BB9CF}"/>
              </a:ext>
            </a:extLst>
          </p:cNvPr>
          <p:cNvSpPr/>
          <p:nvPr/>
        </p:nvSpPr>
        <p:spPr>
          <a:xfrm>
            <a:off x="3142318" y="2847637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D2872ED-1B8C-40E7-910E-6B59E7C56CAE}"/>
              </a:ext>
            </a:extLst>
          </p:cNvPr>
          <p:cNvSpPr/>
          <p:nvPr/>
        </p:nvSpPr>
        <p:spPr>
          <a:xfrm>
            <a:off x="6547086" y="375906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747FA30-A0ED-4C7B-A92A-F38ECACCCD8E}"/>
              </a:ext>
            </a:extLst>
          </p:cNvPr>
          <p:cNvSpPr/>
          <p:nvPr/>
        </p:nvSpPr>
        <p:spPr>
          <a:xfrm>
            <a:off x="8707082" y="372760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932DC27-7F1A-46B0-9174-1862DF724F4D}"/>
              </a:ext>
            </a:extLst>
          </p:cNvPr>
          <p:cNvSpPr/>
          <p:nvPr/>
        </p:nvSpPr>
        <p:spPr>
          <a:xfrm>
            <a:off x="1456709" y="1750069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FE924E1D-010B-4194-A82D-6D56EF3C128A}"/>
              </a:ext>
            </a:extLst>
          </p:cNvPr>
          <p:cNvSpPr/>
          <p:nvPr/>
        </p:nvSpPr>
        <p:spPr>
          <a:xfrm>
            <a:off x="1447184" y="174054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CF9DA376-0DC5-4B47-951F-C940D6CD4D3E}"/>
              </a:ext>
            </a:extLst>
          </p:cNvPr>
          <p:cNvSpPr/>
          <p:nvPr/>
        </p:nvSpPr>
        <p:spPr>
          <a:xfrm>
            <a:off x="1376559" y="4577988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281CC7F6-CD1D-4B32-B072-6B353998E0D7}"/>
              </a:ext>
            </a:extLst>
          </p:cNvPr>
          <p:cNvSpPr/>
          <p:nvPr/>
        </p:nvSpPr>
        <p:spPr>
          <a:xfrm>
            <a:off x="1367034" y="456846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AFCF121-C602-4C70-9B84-0E79AD99A6B6}"/>
              </a:ext>
            </a:extLst>
          </p:cNvPr>
          <p:cNvSpPr/>
          <p:nvPr/>
        </p:nvSpPr>
        <p:spPr>
          <a:xfrm>
            <a:off x="7322110" y="3275666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F9DCB359-5498-4CD7-B3A4-2F08610420A3}"/>
              </a:ext>
            </a:extLst>
          </p:cNvPr>
          <p:cNvSpPr/>
          <p:nvPr/>
        </p:nvSpPr>
        <p:spPr>
          <a:xfrm>
            <a:off x="7312585" y="326614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4EBADC45-2188-4DD2-BB55-F332EAF47064}"/>
              </a:ext>
            </a:extLst>
          </p:cNvPr>
          <p:cNvSpPr/>
          <p:nvPr/>
        </p:nvSpPr>
        <p:spPr>
          <a:xfrm>
            <a:off x="6661586" y="395059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30AC0112-8FF6-47AE-8727-45D30601F98B}"/>
              </a:ext>
            </a:extLst>
          </p:cNvPr>
          <p:cNvSpPr/>
          <p:nvPr/>
        </p:nvSpPr>
        <p:spPr>
          <a:xfrm>
            <a:off x="6575137" y="391912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E046D07-BD67-411A-A765-4355A650FFEB}"/>
              </a:ext>
            </a:extLst>
          </p:cNvPr>
          <p:cNvSpPr txBox="1">
            <a:spLocks/>
          </p:cNvSpPr>
          <p:nvPr/>
        </p:nvSpPr>
        <p:spPr bwMode="auto">
          <a:xfrm>
            <a:off x="2271466" y="1516970"/>
            <a:ext cx="1824989" cy="4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3000" kern="0" spc="-5">
                <a:solidFill>
                  <a:srgbClr val="38751C"/>
                </a:solidFill>
              </a:rPr>
              <a:t>activations</a:t>
            </a:r>
            <a:endParaRPr lang="en-US" sz="3000" kern="0"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AC042D4-5C81-4461-A67D-38AB8E0EE191}"/>
              </a:ext>
            </a:extLst>
          </p:cNvPr>
          <p:cNvSpPr/>
          <p:nvPr/>
        </p:nvSpPr>
        <p:spPr>
          <a:xfrm>
            <a:off x="7241160" y="4072164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BC3AB3A2-1DE6-49B9-B7B0-EB9632AE3069}"/>
              </a:ext>
            </a:extLst>
          </p:cNvPr>
          <p:cNvSpPr/>
          <p:nvPr/>
        </p:nvSpPr>
        <p:spPr>
          <a:xfrm>
            <a:off x="7231660" y="4062639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5CDD8EC0-28C4-47A1-9C11-9EAB1254B60C}"/>
              </a:ext>
            </a:extLst>
          </p:cNvPr>
          <p:cNvSpPr/>
          <p:nvPr/>
        </p:nvSpPr>
        <p:spPr>
          <a:xfrm>
            <a:off x="3474943" y="2807404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E1420AB-6895-483E-9863-3C4ED8C08427}"/>
              </a:ext>
            </a:extLst>
          </p:cNvPr>
          <p:cNvSpPr/>
          <p:nvPr/>
        </p:nvSpPr>
        <p:spPr>
          <a:xfrm>
            <a:off x="3465443" y="2797879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61AFA89-5F3D-4EB7-BDE1-AD65EAA475A3}"/>
              </a:ext>
            </a:extLst>
          </p:cNvPr>
          <p:cNvSpPr/>
          <p:nvPr/>
        </p:nvSpPr>
        <p:spPr>
          <a:xfrm>
            <a:off x="3474943" y="4010014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9A1FF92E-4668-47CE-9028-C6A669D73EB0}"/>
              </a:ext>
            </a:extLst>
          </p:cNvPr>
          <p:cNvSpPr/>
          <p:nvPr/>
        </p:nvSpPr>
        <p:spPr>
          <a:xfrm>
            <a:off x="3465443" y="400047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4F1A4C05-59C9-42DA-88C5-875A44928764}"/>
              </a:ext>
            </a:extLst>
          </p:cNvPr>
          <p:cNvSpPr txBox="1">
            <a:spLocks/>
          </p:cNvSpPr>
          <p:nvPr/>
        </p:nvSpPr>
        <p:spPr bwMode="auto">
          <a:xfrm>
            <a:off x="841998" y="2487223"/>
            <a:ext cx="7612402" cy="311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252470" marR="2814955" algn="ctr"/>
            <a:r>
              <a:rPr lang="en-US" sz="1800" kern="0" spc="-5"/>
              <a:t>“local</a:t>
            </a:r>
            <a:r>
              <a:rPr lang="en-US" sz="1800" kern="0" spc="-35"/>
              <a:t> </a:t>
            </a:r>
            <a:r>
              <a:rPr lang="en-US" sz="1800" kern="0" spc="-5"/>
              <a:t>gradient”</a:t>
            </a:r>
            <a:endParaRPr lang="en-US" sz="1800" kern="0"/>
          </a:p>
          <a:p>
            <a:pPr marL="3252470"/>
            <a:endParaRPr lang="en-US" sz="1800" kern="0">
              <a:latin typeface="Times New Roman"/>
              <a:cs typeface="Times New Roman"/>
            </a:endParaRPr>
          </a:p>
          <a:p>
            <a:pPr marL="3252470"/>
            <a:endParaRPr lang="en-US" sz="2350" kern="0">
              <a:latin typeface="Times New Roman"/>
              <a:cs typeface="Times New Roman"/>
            </a:endParaRPr>
          </a:p>
          <a:p>
            <a:pPr marL="3252470" marR="2941320" algn="ctr"/>
            <a:r>
              <a:rPr lang="en-US" sz="4800" kern="0" spc="-5">
                <a:solidFill>
                  <a:srgbClr val="000000"/>
                </a:solidFill>
              </a:rPr>
              <a:t>f</a:t>
            </a:r>
            <a:endParaRPr lang="en-US" sz="4800" kern="0"/>
          </a:p>
          <a:p>
            <a:pPr marL="3252470">
              <a:spcBef>
                <a:spcPts val="20"/>
              </a:spcBef>
            </a:pPr>
            <a:endParaRPr lang="en-US" sz="7050" kern="0">
              <a:latin typeface="Times New Roman"/>
              <a:cs typeface="Times New Roman"/>
            </a:endParaRPr>
          </a:p>
          <a:p>
            <a:pPr marL="6031865"/>
            <a:r>
              <a:rPr lang="en-US" sz="3000" kern="0" spc="-5"/>
              <a:t>gradients</a:t>
            </a:r>
            <a:endParaRPr lang="en-US" sz="3000" kern="0" dirty="0"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18B5CFD0-7FE8-4AF7-BB05-014F99B6F6D4}"/>
              </a:ext>
            </a:extLst>
          </p:cNvPr>
          <p:cNvSpPr/>
          <p:nvPr/>
        </p:nvSpPr>
        <p:spPr>
          <a:xfrm>
            <a:off x="875723" y="2229006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BFFED9EB-C643-4973-8CA8-9CED9F61F341}"/>
              </a:ext>
            </a:extLst>
          </p:cNvPr>
          <p:cNvSpPr/>
          <p:nvPr/>
        </p:nvSpPr>
        <p:spPr>
          <a:xfrm>
            <a:off x="860938" y="2258508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19EB8848-573B-4B19-969B-5F0F025F43C4}"/>
              </a:ext>
            </a:extLst>
          </p:cNvPr>
          <p:cNvSpPr/>
          <p:nvPr/>
        </p:nvSpPr>
        <p:spPr>
          <a:xfrm>
            <a:off x="1278708" y="4706248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38D9C3A6-21FF-4E71-9D15-3DD278C54C75}"/>
              </a:ext>
            </a:extLst>
          </p:cNvPr>
          <p:cNvSpPr/>
          <p:nvPr/>
        </p:nvSpPr>
        <p:spPr>
          <a:xfrm>
            <a:off x="1272122" y="5188187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BBA2D028-46C6-4E7C-86DB-F17C82AFAD6A}"/>
              </a:ext>
            </a:extLst>
          </p:cNvPr>
          <p:cNvSpPr/>
          <p:nvPr/>
        </p:nvSpPr>
        <p:spPr>
          <a:xfrm>
            <a:off x="1129570" y="2171636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B765FFDE-9A6C-4C18-A2D3-C586A3B2AA00}"/>
              </a:ext>
            </a:extLst>
          </p:cNvPr>
          <p:cNvSpPr/>
          <p:nvPr/>
        </p:nvSpPr>
        <p:spPr>
          <a:xfrm>
            <a:off x="1050478" y="2136736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B9F5B323-6F5C-46F8-B4D3-E95620F9AAFF}"/>
              </a:ext>
            </a:extLst>
          </p:cNvPr>
          <p:cNvSpPr/>
          <p:nvPr/>
        </p:nvSpPr>
        <p:spPr>
          <a:xfrm>
            <a:off x="958708" y="4622063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18A6A153-D6DA-43AB-B92B-CE752668FA9B}"/>
              </a:ext>
            </a:extLst>
          </p:cNvPr>
          <p:cNvSpPr/>
          <p:nvPr/>
        </p:nvSpPr>
        <p:spPr>
          <a:xfrm>
            <a:off x="876543" y="5337212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455D4F58-5417-4625-A20E-665CAA803721}"/>
              </a:ext>
            </a:extLst>
          </p:cNvPr>
          <p:cNvSpPr/>
          <p:nvPr/>
        </p:nvSpPr>
        <p:spPr>
          <a:xfrm>
            <a:off x="76200" y="1516970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0" y="0"/>
                </a:move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1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4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40F6D30D-7952-4E04-B38E-386847ADFC5E}"/>
              </a:ext>
            </a:extLst>
          </p:cNvPr>
          <p:cNvSpPr/>
          <p:nvPr/>
        </p:nvSpPr>
        <p:spPr>
          <a:xfrm>
            <a:off x="76200" y="4490381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1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0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4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30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8B8C-AEF7-477D-A2F7-FFE3C623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  <a:blipFill>
                <a:blip r:embed="rId2"/>
                <a:stretch>
                  <a:fillRect l="-1037" t="-11413" b="-978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05AB3-E01B-448A-B6E1-0B914BE1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B22FD-A2A2-449B-86F5-72D8611E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03" y="2147286"/>
            <a:ext cx="2917891" cy="46627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8602F8-EE1C-4E62-80F6-2190B7059F0B}"/>
              </a:ext>
            </a:extLst>
          </p:cNvPr>
          <p:cNvGrpSpPr/>
          <p:nvPr/>
        </p:nvGrpSpPr>
        <p:grpSpPr>
          <a:xfrm>
            <a:off x="4269586" y="2907739"/>
            <a:ext cx="4444724" cy="2954217"/>
            <a:chOff x="3265899" y="2861199"/>
            <a:chExt cx="2708582" cy="180027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581D34-2C55-44CC-B2D5-EC3AB990DDA9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A597DC-F470-436A-AF8F-5A9B877840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83510C-7B04-49E5-80B1-49149DC32D07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520F5D-7E1E-4042-90FE-AEF91333502B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/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378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B828-B54B-4511-9066-C30BF9DB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9D6F-81B2-465D-AAFA-3BDB191FA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788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Steepest descent may result in in efficient zig-zag path</a:t>
            </a:r>
          </a:p>
          <a:p>
            <a:r>
              <a:rPr lang="en-US" dirty="0"/>
              <a:t>More advanced GD methods exploit momentum, e.g., </a:t>
            </a:r>
            <a:r>
              <a:rPr lang="en-US" dirty="0" err="1"/>
              <a:t>Nesterov</a:t>
            </a:r>
            <a:r>
              <a:rPr lang="en-US" dirty="0"/>
              <a:t>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D256F-45B4-4AA2-9CA2-2A26F88C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543E8DB-3401-412B-AEFB-F2D8F03F163A}"/>
              </a:ext>
            </a:extLst>
          </p:cNvPr>
          <p:cNvSpPr/>
          <p:nvPr/>
        </p:nvSpPr>
        <p:spPr>
          <a:xfrm>
            <a:off x="1088634" y="3063120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050D4B8-CDED-4CFC-8204-FFC71230EC43}"/>
              </a:ext>
            </a:extLst>
          </p:cNvPr>
          <p:cNvSpPr/>
          <p:nvPr/>
        </p:nvSpPr>
        <p:spPr>
          <a:xfrm>
            <a:off x="646403" y="5589116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8904C9E-BF54-442C-8724-704964A9EA60}"/>
              </a:ext>
            </a:extLst>
          </p:cNvPr>
          <p:cNvSpPr/>
          <p:nvPr/>
        </p:nvSpPr>
        <p:spPr>
          <a:xfrm>
            <a:off x="2374182" y="5558365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4FCFA0D-0D6F-4943-86B4-FD962C68D400}"/>
              </a:ext>
            </a:extLst>
          </p:cNvPr>
          <p:cNvSpPr txBox="1"/>
          <p:nvPr/>
        </p:nvSpPr>
        <p:spPr>
          <a:xfrm>
            <a:off x="95250" y="6074939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93A2F12-D297-4ABA-821A-37DD20911B10}"/>
              </a:ext>
            </a:extLst>
          </p:cNvPr>
          <p:cNvSpPr/>
          <p:nvPr/>
        </p:nvSpPr>
        <p:spPr>
          <a:xfrm>
            <a:off x="1088284" y="6090664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FA388F8-6635-4159-851D-50A0ECEB14A9}"/>
              </a:ext>
            </a:extLst>
          </p:cNvPr>
          <p:cNvSpPr/>
          <p:nvPr/>
        </p:nvSpPr>
        <p:spPr>
          <a:xfrm>
            <a:off x="4336828" y="607493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/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>
            <a:extLst>
              <a:ext uri="{FF2B5EF4-FFF2-40B4-BE49-F238E27FC236}">
                <a16:creationId xmlns:a16="http://schemas.microsoft.com/office/drawing/2014/main" id="{5C9D677F-34BC-4830-AA86-322888FA5F4F}"/>
              </a:ext>
            </a:extLst>
          </p:cNvPr>
          <p:cNvSpPr/>
          <p:nvPr/>
        </p:nvSpPr>
        <p:spPr>
          <a:xfrm>
            <a:off x="1020759" y="2934220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5172CA6-A460-4DAC-BD82-C97F2DBC243F}"/>
              </a:ext>
            </a:extLst>
          </p:cNvPr>
          <p:cNvSpPr/>
          <p:nvPr/>
        </p:nvSpPr>
        <p:spPr>
          <a:xfrm>
            <a:off x="1005034" y="289099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/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/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692007CF-BB67-4CB9-B8B5-98BDB495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853" y="3571490"/>
            <a:ext cx="5137785" cy="24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D92250-0653-4826-8F4F-D1B0735D7E8B}"/>
              </a:ext>
            </a:extLst>
          </p:cNvPr>
          <p:cNvSpPr txBox="1"/>
          <p:nvPr/>
        </p:nvSpPr>
        <p:spPr>
          <a:xfrm>
            <a:off x="2366622" y="6564254"/>
            <a:ext cx="44107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231385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0F82-ECE8-45B1-B887-72CCFE1B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Mini-batch Stochastic Gradient Descent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F4AF-B25C-4584-989B-2AD515849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a small portion (a mini-batch) of the training data to compute the gradient</a:t>
            </a:r>
          </a:p>
          <a:p>
            <a:r>
              <a:rPr lang="en-US" dirty="0"/>
              <a:t>Common mini-batch sizes are 32/64/128 examples</a:t>
            </a:r>
          </a:p>
          <a:p>
            <a:r>
              <a:rPr lang="en-US" dirty="0"/>
              <a:t>Loop:</a:t>
            </a:r>
          </a:p>
          <a:p>
            <a:pPr lvl="1"/>
            <a:r>
              <a:rPr lang="en-US" dirty="0"/>
              <a:t>Sample a mini-batch of data</a:t>
            </a:r>
          </a:p>
          <a:p>
            <a:pPr lvl="1"/>
            <a:r>
              <a:rPr lang="en-US" dirty="0"/>
              <a:t>Forward prop it through the graph, get loss</a:t>
            </a:r>
          </a:p>
          <a:p>
            <a:pPr lvl="1"/>
            <a:r>
              <a:rPr lang="en-US" dirty="0"/>
              <a:t>Backprop to calculate the gradients</a:t>
            </a:r>
          </a:p>
          <a:p>
            <a:pPr lvl="1"/>
            <a:r>
              <a:rPr lang="en-US" dirty="0"/>
              <a:t>Update the parameters using gradient descent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0C5A6-6168-4197-AADD-058B1B2B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571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03F8-2C3A-4089-947D-1FB02F01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59"/>
            <a:ext cx="8229600" cy="868362"/>
          </a:xfrm>
        </p:spPr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Improves gradient flow through the</a:t>
                </a:r>
                <a:r>
                  <a:rPr lang="en-US" sz="1400" spc="-6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network; Allows higher learning</a:t>
                </a:r>
                <a:r>
                  <a:rPr lang="en-US" sz="1400" spc="1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rates; Reduces the strong dependence on</a:t>
                </a:r>
                <a:r>
                  <a:rPr lang="en-US" sz="1400" spc="-35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initialization; Acts as a form of regularization</a:t>
                </a:r>
                <a:endParaRPr lang="en-US" sz="1400" dirty="0">
                  <a:solidFill>
                    <a:schemeClr val="tx1"/>
                  </a:solidFill>
                  <a:latin typeface="Arial"/>
                  <a:cs typeface="Arial"/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S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  <a:blipFill>
                <a:blip r:embed="rId3"/>
                <a:stretch>
                  <a:fillRect l="-295" t="-10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B3388-A6B3-4EA6-9541-FF23BBD8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B9052307-4E73-4F4B-A8DD-B0108A4A4C9F}"/>
              </a:ext>
            </a:extLst>
          </p:cNvPr>
          <p:cNvSpPr/>
          <p:nvPr/>
        </p:nvSpPr>
        <p:spPr>
          <a:xfrm>
            <a:off x="457200" y="3360676"/>
            <a:ext cx="4812449" cy="3446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F658F77-288E-4E3D-A4A9-CAF010771A29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8739FF9-56AC-439D-A80A-CF093D72D407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2FEA323-F7E8-4F2E-A79E-6A6A0D6A4C5F}"/>
              </a:ext>
            </a:extLst>
          </p:cNvPr>
          <p:cNvSpPr txBox="1"/>
          <p:nvPr/>
        </p:nvSpPr>
        <p:spPr>
          <a:xfrm>
            <a:off x="7020272" y="3352604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E2934AC6-E483-4D54-B927-8C1AEFBDF049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7C73EF49-97E3-445D-900D-29CF8FF18592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1CCB2435-7087-4630-990D-39CF56298901}"/>
              </a:ext>
            </a:extLst>
          </p:cNvPr>
          <p:cNvSpPr txBox="1"/>
          <p:nvPr/>
        </p:nvSpPr>
        <p:spPr>
          <a:xfrm>
            <a:off x="7154237" y="388991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17028540-8BB1-471D-B805-D3EA0AAA66DA}"/>
              </a:ext>
            </a:extLst>
          </p:cNvPr>
          <p:cNvSpPr/>
          <p:nvPr/>
        </p:nvSpPr>
        <p:spPr>
          <a:xfrm>
            <a:off x="7290364" y="363294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EFF6F143-E81D-4613-A329-E611CFD6F904}"/>
              </a:ext>
            </a:extLst>
          </p:cNvPr>
          <p:cNvSpPr/>
          <p:nvPr/>
        </p:nvSpPr>
        <p:spPr>
          <a:xfrm>
            <a:off x="7274632" y="375789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7DF24905-5E03-4F1E-9B7F-24E6CC533E3E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6F1D7793-4DFF-4D5E-870F-53F3729FC9A0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CB0CCD0-486F-45FD-9271-2F6FBCAFBED8}"/>
              </a:ext>
            </a:extLst>
          </p:cNvPr>
          <p:cNvSpPr txBox="1"/>
          <p:nvPr/>
        </p:nvSpPr>
        <p:spPr>
          <a:xfrm>
            <a:off x="7104737" y="4392647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1DDC726D-0AF0-49CF-949E-570D71202010}"/>
              </a:ext>
            </a:extLst>
          </p:cNvPr>
          <p:cNvSpPr/>
          <p:nvPr/>
        </p:nvSpPr>
        <p:spPr>
          <a:xfrm>
            <a:off x="7290364" y="2924944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EEFF2C62-D51A-46A8-90CB-805755DE1FD4}"/>
              </a:ext>
            </a:extLst>
          </p:cNvPr>
          <p:cNvSpPr/>
          <p:nvPr/>
        </p:nvSpPr>
        <p:spPr>
          <a:xfrm>
            <a:off x="7274632" y="32388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6334279C-ECC9-4284-9498-AE390188C9FE}"/>
              </a:ext>
            </a:extLst>
          </p:cNvPr>
          <p:cNvSpPr/>
          <p:nvPr/>
        </p:nvSpPr>
        <p:spPr>
          <a:xfrm>
            <a:off x="7290364" y="4166342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A0C071-943B-4572-9351-A1E97575A664}"/>
              </a:ext>
            </a:extLst>
          </p:cNvPr>
          <p:cNvSpPr/>
          <p:nvPr/>
        </p:nvSpPr>
        <p:spPr>
          <a:xfrm>
            <a:off x="7274632" y="429129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D96AE3AC-3D59-4C46-90FC-93295C009871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034582F3-6156-469A-BB70-1D50EB19B6CB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30DB8009-5BD3-4865-9E8E-5409C3B1E578}"/>
              </a:ext>
            </a:extLst>
          </p:cNvPr>
          <p:cNvSpPr txBox="1"/>
          <p:nvPr/>
        </p:nvSpPr>
        <p:spPr>
          <a:xfrm>
            <a:off x="7159226" y="4975004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A0F48137-176E-48F3-AC48-816DC3AB6243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E5E54AB3-D0F9-4C04-909F-D985ABD55F50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E2A1831D-60B2-4A53-AB5F-5BF71C320485}"/>
              </a:ext>
            </a:extLst>
          </p:cNvPr>
          <p:cNvSpPr txBox="1"/>
          <p:nvPr/>
        </p:nvSpPr>
        <p:spPr>
          <a:xfrm>
            <a:off x="7154237" y="551230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2D3A2213-5ABF-48F0-A8E6-0915BC13E216}"/>
              </a:ext>
            </a:extLst>
          </p:cNvPr>
          <p:cNvSpPr/>
          <p:nvPr/>
        </p:nvSpPr>
        <p:spPr>
          <a:xfrm>
            <a:off x="7290364" y="5255339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7DC32569-2B13-409A-82AF-6A3436C2C61F}"/>
              </a:ext>
            </a:extLst>
          </p:cNvPr>
          <p:cNvSpPr/>
          <p:nvPr/>
        </p:nvSpPr>
        <p:spPr>
          <a:xfrm>
            <a:off x="7274632" y="538028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25532572-0B4E-4431-9AA9-74011AF82CDD}"/>
              </a:ext>
            </a:extLst>
          </p:cNvPr>
          <p:cNvSpPr/>
          <p:nvPr/>
        </p:nvSpPr>
        <p:spPr>
          <a:xfrm>
            <a:off x="7290364" y="4690640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5600FD99-EF02-4FD7-99CC-C4E5F6D3B7AF}"/>
              </a:ext>
            </a:extLst>
          </p:cNvPr>
          <p:cNvSpPr/>
          <p:nvPr/>
        </p:nvSpPr>
        <p:spPr>
          <a:xfrm>
            <a:off x="7274632" y="486419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57E9F619-E8A7-4B3C-88B9-7EEF4CFD7FBF}"/>
              </a:ext>
            </a:extLst>
          </p:cNvPr>
          <p:cNvSpPr/>
          <p:nvPr/>
        </p:nvSpPr>
        <p:spPr>
          <a:xfrm>
            <a:off x="7290364" y="578873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1767A5C0-E02C-4CAE-ACFC-A110867E7B61}"/>
              </a:ext>
            </a:extLst>
          </p:cNvPr>
          <p:cNvSpPr/>
          <p:nvPr/>
        </p:nvSpPr>
        <p:spPr>
          <a:xfrm>
            <a:off x="7274632" y="59136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B06077A4-424D-4FE9-B763-4B7591474D2A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45FD7461-9B6C-4684-A2D5-AD3B586AEB09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CF9C8974-5A45-44AB-98F9-5016FF9C593D}"/>
              </a:ext>
            </a:extLst>
          </p:cNvPr>
          <p:cNvSpPr txBox="1"/>
          <p:nvPr/>
        </p:nvSpPr>
        <p:spPr>
          <a:xfrm>
            <a:off x="7104737" y="6015046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38989139-0004-42B9-AE60-10E32BE823B8}"/>
              </a:ext>
            </a:extLst>
          </p:cNvPr>
          <p:cNvSpPr/>
          <p:nvPr/>
        </p:nvSpPr>
        <p:spPr>
          <a:xfrm>
            <a:off x="7290364" y="6295387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EE38988-EE6B-4510-A1C4-B0EAABE49962}"/>
              </a:ext>
            </a:extLst>
          </p:cNvPr>
          <p:cNvSpPr/>
          <p:nvPr/>
        </p:nvSpPr>
        <p:spPr>
          <a:xfrm>
            <a:off x="7274632" y="64764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414935-3D0A-463A-BCC7-E39910BB5269}"/>
              </a:ext>
            </a:extLst>
          </p:cNvPr>
          <p:cNvSpPr txBox="1"/>
          <p:nvPr/>
        </p:nvSpPr>
        <p:spPr>
          <a:xfrm>
            <a:off x="7178807" y="6468788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9D920FB0-FA76-4B9B-B2BB-0D6C4386324D}"/>
              </a:ext>
            </a:extLst>
          </p:cNvPr>
          <p:cNvSpPr/>
          <p:nvPr/>
        </p:nvSpPr>
        <p:spPr>
          <a:xfrm>
            <a:off x="8306187" y="35202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C5FBC074-6FEC-4103-BEEA-E40A34E569C9}"/>
              </a:ext>
            </a:extLst>
          </p:cNvPr>
          <p:cNvSpPr/>
          <p:nvPr/>
        </p:nvSpPr>
        <p:spPr>
          <a:xfrm>
            <a:off x="8242393" y="5490864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F62227E7-E281-4F54-94DD-2415F108CD46}"/>
              </a:ext>
            </a:extLst>
          </p:cNvPr>
          <p:cNvSpPr/>
          <p:nvPr/>
        </p:nvSpPr>
        <p:spPr>
          <a:xfrm>
            <a:off x="5996442" y="1039119"/>
            <a:ext cx="2959539" cy="1886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79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87540" y="2011908"/>
            <a:ext cx="4096555" cy="3694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47" y="1902279"/>
            <a:ext cx="4678453" cy="34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A96E-3A87-401D-84F9-BAA67017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BC020-F256-4C6F-8ECA-FB4642060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7851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Algorithms: Model-based; Model-free (Value-based, Policy-based)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A813-8445-4082-981B-DDDB1FF1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E3E01-C488-430B-8267-B4828289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47" y="4025602"/>
            <a:ext cx="6667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95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C9D2-22CE-4A4A-86A4-80C4BAA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4EE43-A65B-443C-8302-2089E10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482"/>
            <a:ext cx="8229600" cy="2614291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hyperparams</a:t>
            </a:r>
            <a:endParaRPr lang="en-US" dirty="0"/>
          </a:p>
          <a:p>
            <a:pPr lvl="1"/>
            <a:r>
              <a:rPr lang="en-US" dirty="0"/>
              <a:t>Network architecture</a:t>
            </a:r>
          </a:p>
          <a:p>
            <a:pPr lvl="1"/>
            <a:r>
              <a:rPr lang="en-US" dirty="0"/>
              <a:t>Learning rate, its decay schedule, update type</a:t>
            </a:r>
          </a:p>
          <a:p>
            <a:pPr lvl="1"/>
            <a:r>
              <a:rPr lang="en-US" dirty="0"/>
              <a:t>Regularization (L2/Dropout strength)</a:t>
            </a:r>
          </a:p>
          <a:p>
            <a:r>
              <a:rPr lang="en-US" dirty="0"/>
              <a:t>Grid search vs. random search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FE2C6-5FE5-474E-A2DD-69A3B7F9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279A209-D63D-4C64-A9D3-9A5554B27757}"/>
              </a:ext>
            </a:extLst>
          </p:cNvPr>
          <p:cNvSpPr/>
          <p:nvPr/>
        </p:nvSpPr>
        <p:spPr>
          <a:xfrm>
            <a:off x="1633043" y="3909691"/>
            <a:ext cx="5877913" cy="2864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9193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29E6-49A6-44BC-A424-A48087E7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A85F-3B23-4AC3-A419-AC40DBB8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175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Big gap between training accuracy and validation accuracy may imply overfitting =&gt; decrease model capacity?</a:t>
            </a:r>
          </a:p>
          <a:p>
            <a:r>
              <a:rPr lang="en-US" dirty="0"/>
              <a:t>No gap may imply underfitting =&gt; increase model capacity?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A36CF-B3FC-4260-AB05-7CDB9B30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871C52E-0123-4B9C-8DB4-0B8BD3EAA09B}"/>
              </a:ext>
            </a:extLst>
          </p:cNvPr>
          <p:cNvSpPr/>
          <p:nvPr/>
        </p:nvSpPr>
        <p:spPr>
          <a:xfrm>
            <a:off x="2167546" y="3057478"/>
            <a:ext cx="4808907" cy="3717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6809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C5F7-32B9-4AF8-AFA1-79A1AE47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37"/>
            <a:ext cx="8229600" cy="868362"/>
          </a:xfrm>
        </p:spPr>
        <p:txBody>
          <a:bodyPr/>
          <a:lstStyle/>
          <a:p>
            <a:r>
              <a:rPr lang="en-US" sz="3600" dirty="0"/>
              <a:t>Data Augmentation for Enlarging Training Dataset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5C07-8F5E-4768-9F3A-B5147D2E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95400"/>
            <a:ext cx="3190989" cy="5105400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E5821-6F92-463C-971A-FFF0CF58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8C166-4DB3-463A-A02E-37D7D46D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290" y="1177283"/>
            <a:ext cx="5510892" cy="1506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DC1D5-08BF-4AEC-8FC6-9774FE89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63" y="2683365"/>
            <a:ext cx="4763052" cy="2346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FA51B8-70C8-450A-8829-B834BE199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90" y="5139191"/>
            <a:ext cx="1962424" cy="1390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17DBAA-C02F-4490-8FF2-3790D9CE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429" y="5121109"/>
            <a:ext cx="1943371" cy="13527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55FF0A-1EFC-492B-BF4B-03EEDA524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103" y="5758402"/>
            <a:ext cx="1181265" cy="1524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B96095-2299-48B8-8FEC-19DC101F9137}"/>
              </a:ext>
            </a:extLst>
          </p:cNvPr>
          <p:cNvSpPr txBox="1"/>
          <p:nvPr/>
        </p:nvSpPr>
        <p:spPr>
          <a:xfrm>
            <a:off x="3573390" y="4747940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9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9B9-5B63-435E-9D3A-0B2BAAAC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vs. Inference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2752E-8BB8-47E3-83C7-E3D00C75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D6CB973-39BF-4058-867E-889C09B8EDA6}"/>
              </a:ext>
            </a:extLst>
          </p:cNvPr>
          <p:cNvSpPr txBox="1">
            <a:spLocks/>
          </p:cNvSpPr>
          <p:nvPr/>
        </p:nvSpPr>
        <p:spPr bwMode="auto">
          <a:xfrm>
            <a:off x="250824" y="1343025"/>
            <a:ext cx="8713663" cy="215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pic>
        <p:nvPicPr>
          <p:cNvPr id="6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AA9B9EF5-CA1A-4CA2-B15C-69B4F9F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01033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7BF1DF42-E904-468C-B8C4-267B516B8781}"/>
              </a:ext>
            </a:extLst>
          </p:cNvPr>
          <p:cNvSpPr/>
          <p:nvPr/>
        </p:nvSpPr>
        <p:spPr>
          <a:xfrm>
            <a:off x="5617029" y="4006925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49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E629-8147-4AFE-806E-B44917FB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Neuron and its Activation Function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activation function is a nonlinear monotonic function that acts like a “gate”: the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  <a:blipFill>
                <a:blip r:embed="rId3"/>
                <a:stretch>
                  <a:fillRect l="-1020" t="-4449" b="-233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57171-CD60-40E2-8DB2-568EB9A6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811A5A-15A3-48E2-AA73-C8FCD28A1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102" y="3840865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28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B4A1-0352-457E-96E8-FDD7450E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for </a:t>
            </a:r>
            <a:r>
              <a:rPr lang="en-US" sz="4000" dirty="0"/>
              <a:t>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  <a:blipFill>
                <a:blip r:embed="rId2"/>
                <a:stretch>
                  <a:fillRect l="-815" t="-4282" r="-593" b="-7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D66B8-5E43-477C-AA1B-AD9C83A1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D296D20-6935-4DB3-91B0-911009BDE0B6}"/>
              </a:ext>
            </a:extLst>
          </p:cNvPr>
          <p:cNvSpPr/>
          <p:nvPr/>
        </p:nvSpPr>
        <p:spPr>
          <a:xfrm>
            <a:off x="2524986" y="3682236"/>
            <a:ext cx="4094028" cy="3092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54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C1D-7AC4-411C-9D97-62E6BE25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Logistic Regression for Binary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  <a:blipFill>
                <a:blip r:embed="rId3"/>
                <a:stretch>
                  <a:fillRect l="-637" t="-3979" b="-4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4717E-AD1F-4A8E-8788-B400C446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AB14A16-97A0-4489-9AB4-15FBFB3DEA7E}"/>
              </a:ext>
            </a:extLst>
          </p:cNvPr>
          <p:cNvSpPr/>
          <p:nvPr/>
        </p:nvSpPr>
        <p:spPr>
          <a:xfrm>
            <a:off x="5425888" y="3812257"/>
            <a:ext cx="3564304" cy="2673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A532D2-2C56-4E78-A1D4-25496D38EC95}"/>
              </a:ext>
            </a:extLst>
          </p:cNvPr>
          <p:cNvSpPr/>
          <p:nvPr/>
        </p:nvSpPr>
        <p:spPr>
          <a:xfrm>
            <a:off x="182213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A3AF43-D038-420D-959E-BF0569462D70}"/>
              </a:ext>
            </a:extLst>
          </p:cNvPr>
          <p:cNvSpPr/>
          <p:nvPr/>
        </p:nvSpPr>
        <p:spPr>
          <a:xfrm>
            <a:off x="1254441" y="512410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758D43-5D85-4775-A765-35453419C28D}"/>
              </a:ext>
            </a:extLst>
          </p:cNvPr>
          <p:cNvSpPr/>
          <p:nvPr/>
        </p:nvSpPr>
        <p:spPr>
          <a:xfrm>
            <a:off x="1686876" y="502123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298BAD-7FFE-4145-9BDC-1B8B435B452F}"/>
              </a:ext>
            </a:extLst>
          </p:cNvPr>
          <p:cNvSpPr/>
          <p:nvPr/>
        </p:nvSpPr>
        <p:spPr>
          <a:xfrm>
            <a:off x="2142171" y="468976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1FDE13-9C1B-4858-A966-6EA66C95DDAC}"/>
              </a:ext>
            </a:extLst>
          </p:cNvPr>
          <p:cNvSpPr/>
          <p:nvPr/>
        </p:nvSpPr>
        <p:spPr>
          <a:xfrm>
            <a:off x="203930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420671-EC63-453C-AF56-3DCDE31A5F1B}"/>
              </a:ext>
            </a:extLst>
          </p:cNvPr>
          <p:cNvSpPr/>
          <p:nvPr/>
        </p:nvSpPr>
        <p:spPr>
          <a:xfrm>
            <a:off x="1470658" y="522697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2E7FB7-5C70-4BCE-92ED-785D80555A31}"/>
              </a:ext>
            </a:extLst>
          </p:cNvPr>
          <p:cNvSpPr/>
          <p:nvPr/>
        </p:nvSpPr>
        <p:spPr>
          <a:xfrm>
            <a:off x="235172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AF9919-FF6D-4133-996A-56AF76DD32A5}"/>
              </a:ext>
            </a:extLst>
          </p:cNvPr>
          <p:cNvSpPr/>
          <p:nvPr/>
        </p:nvSpPr>
        <p:spPr>
          <a:xfrm>
            <a:off x="1959291" y="525745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A9E2A3-3471-4EA2-92A0-8722171643F7}"/>
              </a:ext>
            </a:extLst>
          </p:cNvPr>
          <p:cNvSpPr/>
          <p:nvPr/>
        </p:nvSpPr>
        <p:spPr>
          <a:xfrm>
            <a:off x="139160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BC6791-D282-4D42-9765-9E2BC409F65D}"/>
              </a:ext>
            </a:extLst>
          </p:cNvPr>
          <p:cNvSpPr/>
          <p:nvPr/>
        </p:nvSpPr>
        <p:spPr>
          <a:xfrm>
            <a:off x="1686876" y="536032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6C6DB3-34E1-471C-81BF-F188A17E57FE}"/>
              </a:ext>
            </a:extLst>
          </p:cNvPr>
          <p:cNvSpPr/>
          <p:nvPr/>
        </p:nvSpPr>
        <p:spPr>
          <a:xfrm>
            <a:off x="1766886" y="448212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A6ED3B-CFC0-4848-AC5A-62E1E17C4271}"/>
              </a:ext>
            </a:extLst>
          </p:cNvPr>
          <p:cNvSpPr/>
          <p:nvPr/>
        </p:nvSpPr>
        <p:spPr>
          <a:xfrm>
            <a:off x="331184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00971-1C51-400C-AD35-DB630B1E67D4}"/>
              </a:ext>
            </a:extLst>
          </p:cNvPr>
          <p:cNvSpPr/>
          <p:nvPr/>
        </p:nvSpPr>
        <p:spPr>
          <a:xfrm>
            <a:off x="2744151" y="568798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854E34-ACD3-407B-BADA-360B1A430174}"/>
              </a:ext>
            </a:extLst>
          </p:cNvPr>
          <p:cNvSpPr/>
          <p:nvPr/>
        </p:nvSpPr>
        <p:spPr>
          <a:xfrm>
            <a:off x="3176586" y="558511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2C19AB-589B-4FA5-A251-6C4F2E2F0EA4}"/>
              </a:ext>
            </a:extLst>
          </p:cNvPr>
          <p:cNvSpPr/>
          <p:nvPr/>
        </p:nvSpPr>
        <p:spPr>
          <a:xfrm>
            <a:off x="3631881" y="525364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9F209C3-8EC8-41EA-90BD-F2D1F7729A6D}"/>
              </a:ext>
            </a:extLst>
          </p:cNvPr>
          <p:cNvSpPr/>
          <p:nvPr/>
        </p:nvSpPr>
        <p:spPr>
          <a:xfrm>
            <a:off x="352901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7AB2C4-6CDE-4FD5-BB8F-25874D2F19B0}"/>
              </a:ext>
            </a:extLst>
          </p:cNvPr>
          <p:cNvSpPr/>
          <p:nvPr/>
        </p:nvSpPr>
        <p:spPr>
          <a:xfrm>
            <a:off x="2960368" y="579085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6990CCC-FA4A-4795-A5E1-F1B597CD24FA}"/>
              </a:ext>
            </a:extLst>
          </p:cNvPr>
          <p:cNvSpPr/>
          <p:nvPr/>
        </p:nvSpPr>
        <p:spPr>
          <a:xfrm>
            <a:off x="384143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BC7862-7886-466A-B2C7-C1CD3CDC4C8A}"/>
              </a:ext>
            </a:extLst>
          </p:cNvPr>
          <p:cNvSpPr/>
          <p:nvPr/>
        </p:nvSpPr>
        <p:spPr>
          <a:xfrm>
            <a:off x="3449001" y="582133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E7C83-6A29-4C32-ABA5-4325CF5C3AB2}"/>
              </a:ext>
            </a:extLst>
          </p:cNvPr>
          <p:cNvSpPr/>
          <p:nvPr/>
        </p:nvSpPr>
        <p:spPr>
          <a:xfrm>
            <a:off x="288131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CE4601-3628-42CE-B1C5-7C435EED71B7}"/>
              </a:ext>
            </a:extLst>
          </p:cNvPr>
          <p:cNvSpPr/>
          <p:nvPr/>
        </p:nvSpPr>
        <p:spPr>
          <a:xfrm>
            <a:off x="3176586" y="592420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A5A69A-6993-40EA-B03F-8096F5BAB0BB}"/>
              </a:ext>
            </a:extLst>
          </p:cNvPr>
          <p:cNvSpPr/>
          <p:nvPr/>
        </p:nvSpPr>
        <p:spPr>
          <a:xfrm>
            <a:off x="3256596" y="504600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EAB8F-459E-45DB-9B62-9CCD62714DC8}"/>
              </a:ext>
            </a:extLst>
          </p:cNvPr>
          <p:cNvCxnSpPr/>
          <p:nvPr/>
        </p:nvCxnSpPr>
        <p:spPr>
          <a:xfrm>
            <a:off x="690561" y="6535711"/>
            <a:ext cx="379476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4E1A01-FD02-4F00-8C0E-042E10A7DB10}"/>
              </a:ext>
            </a:extLst>
          </p:cNvPr>
          <p:cNvCxnSpPr/>
          <p:nvPr/>
        </p:nvCxnSpPr>
        <p:spPr>
          <a:xfrm flipV="1">
            <a:off x="690561" y="3932232"/>
            <a:ext cx="0" cy="26034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385A3-3695-4775-85A2-9DC7592F88D7}"/>
              </a:ext>
            </a:extLst>
          </p:cNvPr>
          <p:cNvCxnSpPr/>
          <p:nvPr/>
        </p:nvCxnSpPr>
        <p:spPr>
          <a:xfrm flipV="1">
            <a:off x="1254441" y="4101121"/>
            <a:ext cx="2457450" cy="23431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1D2F722-1304-4540-93FD-53F10263AB16}"/>
              </a:ext>
            </a:extLst>
          </p:cNvPr>
          <p:cNvSpPr txBox="1"/>
          <p:nvPr/>
        </p:nvSpPr>
        <p:spPr>
          <a:xfrm>
            <a:off x="1254441" y="389538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E9B8B9-52B5-4093-BF26-136B9894FA22}"/>
              </a:ext>
            </a:extLst>
          </p:cNvPr>
          <p:cNvSpPr txBox="1"/>
          <p:nvPr/>
        </p:nvSpPr>
        <p:spPr>
          <a:xfrm>
            <a:off x="3750941" y="48062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872570-8594-4085-BE61-17E9C2ABB8AD}"/>
              </a:ext>
            </a:extLst>
          </p:cNvPr>
          <p:cNvSpPr txBox="1"/>
          <p:nvPr/>
        </p:nvSpPr>
        <p:spPr>
          <a:xfrm rot="19061352">
            <a:off x="2611216" y="421982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84465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4AD5-B7F2-48E4-A388-4CB7F128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Common Activation Functions used in DL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0E5FC-F635-49C5-9214-0B48B809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4817F-40D2-4CFD-8510-E05971AC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E8E145-6539-4E17-A117-36D9AF85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7142"/>
            <a:ext cx="9144000" cy="391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D3C8A-28B1-4978-AAFD-0FF3DF7336E0}"/>
              </a:ext>
            </a:extLst>
          </p:cNvPr>
          <p:cNvSpPr txBox="1"/>
          <p:nvPr/>
        </p:nvSpPr>
        <p:spPr>
          <a:xfrm>
            <a:off x="2257425" y="6553200"/>
            <a:ext cx="46291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</p:spTree>
    <p:extLst>
      <p:ext uri="{BB962C8B-B14F-4D97-AF65-F5344CB8AC3E}">
        <p14:creationId xmlns:p14="http://schemas.microsoft.com/office/powerpoint/2010/main" val="419572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5677-C052-44F9-81F5-3E046E4F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2676-29A3-4FB5-B15F-45680E84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stack many hidden layers to form a DNN if we have enough data and computing power to train it</a:t>
            </a:r>
          </a:p>
          <a:p>
            <a:r>
              <a:rPr lang="en-US" dirty="0"/>
              <a:t>The high model capacity of DNN comes from non-linear mappings: hidden units must be followed by a non-linear activation function</a:t>
            </a:r>
          </a:p>
          <a:p>
            <a:pPr lvl="1"/>
            <a:r>
              <a:rPr lang="en-US" dirty="0"/>
              <a:t>Without non-linear activation functions, a DNN with many layers can be collapsed into an equivalent single-layer 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2F169-5CEE-4446-AE8B-62A77F47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07449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0_Intro.pptx" id="{7A818FB8-66AD-43B8-A07D-15BA811C4F68}" vid="{02C01383-1466-4376-AAA8-73F2DE31A63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_Slide Template</Template>
  <TotalTime>4579</TotalTime>
  <Words>2647</Words>
  <Application>Microsoft Office PowerPoint</Application>
  <PresentationFormat>On-screen Show (4:3)</PresentationFormat>
  <Paragraphs>335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Raleway</vt:lpstr>
      <vt:lpstr>Arial</vt:lpstr>
      <vt:lpstr>Cambria Math</vt:lpstr>
      <vt:lpstr>Times New Roman</vt:lpstr>
      <vt:lpstr>Default Design</vt:lpstr>
      <vt:lpstr>L3 Introduction to Machine Learning</vt:lpstr>
      <vt:lpstr>ML Taxonomy</vt:lpstr>
      <vt:lpstr>ML Taxonomy</vt:lpstr>
      <vt:lpstr>Training vs. Inference</vt:lpstr>
      <vt:lpstr>A Neuron and its Activation Function</vt:lpstr>
      <vt:lpstr>Linear Regression for Regression</vt:lpstr>
      <vt:lpstr>Logistic Regression for Binary Classification</vt:lpstr>
      <vt:lpstr>Common Activation Functions used in DL</vt:lpstr>
      <vt:lpstr>Deep Neural Networks</vt:lpstr>
      <vt:lpstr>Fully-Connected NNs</vt:lpstr>
      <vt:lpstr>Example: Two-Layer Fully-Connected NN for Solving XOR</vt:lpstr>
      <vt:lpstr>Setting # Layers and Their Sizes</vt:lpstr>
      <vt:lpstr>NN for Multi-Class Classification</vt:lpstr>
      <vt:lpstr>Cross-Entropy Loss for Multi-Class Classification</vt:lpstr>
      <vt:lpstr>Cross-Entropy Loss Example</vt:lpstr>
      <vt:lpstr>Example CV Task: Multi-Class Image Classification</vt:lpstr>
      <vt:lpstr>Binary Classification Metrics</vt:lpstr>
      <vt:lpstr>Example Confusion Matrix 1</vt:lpstr>
      <vt:lpstr>Example Confusion Matrix 2</vt:lpstr>
      <vt:lpstr>ROC Curve</vt:lpstr>
      <vt:lpstr>Confusion Matrix for Multi-Class Classification</vt:lpstr>
      <vt:lpstr>K-Fold Cross-Validation</vt:lpstr>
      <vt:lpstr>PowerPoint Presentation</vt:lpstr>
      <vt:lpstr>Local Gradient at One Neuron</vt:lpstr>
      <vt:lpstr>Gradient Descent</vt:lpstr>
      <vt:lpstr>Gradient Descent Algorithms</vt:lpstr>
      <vt:lpstr>Mini-batch Stochastic Gradient Descent</vt:lpstr>
      <vt:lpstr>Batch Normalization</vt:lpstr>
      <vt:lpstr>Learning Rate Schedule during Training</vt:lpstr>
      <vt:lpstr>Hyperparameter Optimization</vt:lpstr>
      <vt:lpstr>Classification Accuracy</vt:lpstr>
      <vt:lpstr>Data Augmentation for Enlarging Training Dataset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L0 Introduction</dc:title>
  <dc:creator>Zonghua Gu</dc:creator>
  <cp:lastModifiedBy>Zonghua Gu</cp:lastModifiedBy>
  <cp:revision>304</cp:revision>
  <dcterms:created xsi:type="dcterms:W3CDTF">2020-03-21T16:53:45Z</dcterms:created>
  <dcterms:modified xsi:type="dcterms:W3CDTF">2021-04-07T15:07:40Z</dcterms:modified>
</cp:coreProperties>
</file>